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334" r:id="rId3"/>
    <p:sldId id="340" r:id="rId4"/>
    <p:sldId id="343" r:id="rId5"/>
    <p:sldId id="342" r:id="rId6"/>
    <p:sldId id="353" r:id="rId7"/>
    <p:sldId id="347" r:id="rId8"/>
    <p:sldId id="348" r:id="rId9"/>
    <p:sldId id="341" r:id="rId10"/>
    <p:sldId id="355" r:id="rId11"/>
    <p:sldId id="349" r:id="rId12"/>
    <p:sldId id="351" r:id="rId13"/>
    <p:sldId id="352" r:id="rId14"/>
    <p:sldId id="35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8A2"/>
    <a:srgbClr val="DCDEF4"/>
    <a:srgbClr val="B3B8E7"/>
    <a:srgbClr val="534465"/>
    <a:srgbClr val="820000"/>
    <a:srgbClr val="AC0000"/>
    <a:srgbClr val="E8E0EC"/>
    <a:srgbClr val="D5D5FF"/>
    <a:srgbClr val="AEBC88"/>
    <a:srgbClr val="8B7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342" autoAdjust="0"/>
  </p:normalViewPr>
  <p:slideViewPr>
    <p:cSldViewPr snapToGrid="0">
      <p:cViewPr varScale="1">
        <p:scale>
          <a:sx n="90" d="100"/>
          <a:sy n="90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C798-6FDA-419C-870D-E1E75EC05EDD}" type="datetimeFigureOut">
              <a:rPr lang="en-GB" smtClean="0"/>
              <a:t>11/09/2017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E097-0385-4911-A930-21BE7EDE3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66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8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5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CA5A-5005-4AD4-9CB6-27E47AAE159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73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9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3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0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44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22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24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36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17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74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324E-FB59-4A6A-8305-61782F58B8F5}" type="datetimeFigureOut">
              <a:rPr lang="nl-NL" smtClean="0"/>
              <a:t>11-9-2017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AD88-F26B-43DC-A588-6503289A66CC}" type="slidenum">
              <a:rPr lang="nl-NL" smtClean="0"/>
              <a:t>‹#›</a:t>
            </a:fld>
            <a:endParaRPr lang="nl-N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/>
          </p:nvPr>
        </p:nvGraphicFramePr>
        <p:xfrm>
          <a:off x="0" y="0"/>
          <a:ext cx="571500" cy="685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Image" r:id="rId14" imgW="888840" imgH="17129880" progId="Photoshop.Image.17">
                  <p:embed/>
                </p:oleObj>
              </mc:Choice>
              <mc:Fallback>
                <p:oleObj name="Image" r:id="rId14" imgW="888840" imgH="17129880" progId="Photoshop.Image.17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71500" cy="6856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 userDrawn="1">
            <p:extLst/>
          </p:nvPr>
        </p:nvGraphicFramePr>
        <p:xfrm>
          <a:off x="838200" y="6124575"/>
          <a:ext cx="10515600" cy="5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Image" r:id="rId16" imgW="17129880" imgH="253800" progId="Photoshop.Image.17">
                  <p:embed/>
                </p:oleObj>
              </mc:Choice>
              <mc:Fallback>
                <p:oleObj name="Image" r:id="rId16" imgW="17129880" imgH="253800" progId="Photoshop.Image.17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8200" y="6124575"/>
                        <a:ext cx="10515600" cy="5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 userDrawn="1">
            <p:extLst/>
          </p:nvPr>
        </p:nvGraphicFramePr>
        <p:xfrm>
          <a:off x="838200" y="668111"/>
          <a:ext cx="10515600" cy="5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Image" r:id="rId18" imgW="17129880" imgH="253800" progId="Photoshop.Image.17">
                  <p:embed/>
                </p:oleObj>
              </mc:Choice>
              <mc:Fallback>
                <p:oleObj name="Image" r:id="rId18" imgW="17129880" imgH="253800" progId="Photoshop.Image.17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8200" y="668111"/>
                        <a:ext cx="10515600" cy="5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Afbeeldingsresultaat voor platirus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33168"/>
            <a:ext cx="1317625" cy="3883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fbeeldingsresultaat voor european union fla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6333168"/>
            <a:ext cx="660400" cy="440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hoek 12"/>
          <p:cNvSpPr/>
          <p:nvPr userDrawn="1"/>
        </p:nvSpPr>
        <p:spPr>
          <a:xfrm>
            <a:off x="3272439" y="6368635"/>
            <a:ext cx="564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PGMs Recovery using Secondary Raw Materials</a:t>
            </a:r>
          </a:p>
        </p:txBody>
      </p:sp>
    </p:spTree>
    <p:extLst>
      <p:ext uri="{BB962C8B-B14F-4D97-AF65-F5344CB8AC3E}">
        <p14:creationId xmlns:p14="http://schemas.microsoft.com/office/powerpoint/2010/main" val="36610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eg"/><Relationship Id="rId3" Type="http://schemas.openxmlformats.org/officeDocument/2006/relationships/hyperlink" Target="http://www.platirus.eu/" TargetMode="External"/><Relationship Id="rId7" Type="http://schemas.openxmlformats.org/officeDocument/2006/relationships/image" Target="../media/image37.jp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5" Type="http://schemas.openxmlformats.org/officeDocument/2006/relationships/image" Target="../media/image45.jpeg"/><Relationship Id="rId10" Type="http://schemas.openxmlformats.org/officeDocument/2006/relationships/image" Target="../media/image40.jpg"/><Relationship Id="rId4" Type="http://schemas.openxmlformats.org/officeDocument/2006/relationships/image" Target="../media/image3.png"/><Relationship Id="rId9" Type="http://schemas.openxmlformats.org/officeDocument/2006/relationships/image" Target="../media/image39.jp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mal.Siriwardana@tecnali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8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0" y="803578"/>
          <a:ext cx="12192000" cy="37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Image" r:id="rId3" imgW="17129880" imgH="5294880" progId="Photoshop.Image.17">
                  <p:embed/>
                </p:oleObj>
              </mc:Choice>
              <mc:Fallback>
                <p:oleObj name="Image" r:id="rId3" imgW="17129880" imgH="5294880" progId="Photoshop.Image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03578"/>
                        <a:ext cx="12192000" cy="376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hoek 4"/>
          <p:cNvSpPr/>
          <p:nvPr/>
        </p:nvSpPr>
        <p:spPr>
          <a:xfrm>
            <a:off x="1324946" y="4573097"/>
            <a:ext cx="9542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6B696D"/>
                </a:solidFill>
                <a:effectLst/>
                <a:uLnTx/>
                <a:uFillTx/>
                <a:latin typeface="Verdana" panose="020B0604030504040204" pitchFamily="34" charset="0"/>
              </a:rPr>
              <a:t>Reducing the European deficit of Platinum Group Metals (PGMs), by upscaling to industrial relevant levels a novel cost-efficient and miniaturised PGMs recovery and raw material production process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11558" y="59733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Platirus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Project - General presentation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092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5052" y="40670"/>
            <a:ext cx="1114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Importance of PGM recovery for the EU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033" y="1061501"/>
            <a:ext cx="10365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Europe has a very strong position in recycling and refining of PGMs already with major industrial players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Important to keep a lead time in innovation compared to the rest of the world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/>
              <a:t>Platirus</a:t>
            </a:r>
            <a:r>
              <a:rPr lang="en-GB" dirty="0"/>
              <a:t> project was designed to strengthen the European position in the production of PGMs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2960" y="2476500"/>
            <a:ext cx="646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21" y="1905000"/>
            <a:ext cx="3202477" cy="876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86" y="1801340"/>
            <a:ext cx="2261446" cy="979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37" y="2226077"/>
            <a:ext cx="1845923" cy="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75118" y="0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dirty="0" err="1"/>
              <a:t>Platirus</a:t>
            </a:r>
            <a:r>
              <a:rPr lang="en-GB" sz="3600" dirty="0"/>
              <a:t> project </a:t>
            </a:r>
            <a:r>
              <a:rPr lang="en-US" sz="3600" dirty="0">
                <a:hlinkClick r:id="rId3"/>
              </a:rPr>
              <a:t>www.platirus.eu</a:t>
            </a:r>
            <a:r>
              <a:rPr lang="en-US" sz="3600" dirty="0"/>
              <a:t> </a:t>
            </a:r>
            <a:endParaRPr lang="en-GB" sz="3600" dirty="0"/>
          </a:p>
        </p:txBody>
      </p:sp>
      <p:pic>
        <p:nvPicPr>
          <p:cNvPr id="15" name="Picture 5" descr="Afbeeldingsresultaat voor plati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34" y="776450"/>
            <a:ext cx="2876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2259" y="1653561"/>
            <a:ext cx="10241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b="1" dirty="0" err="1"/>
              <a:t>PLATInum</a:t>
            </a:r>
            <a:r>
              <a:rPr lang="en-GB" b="1" dirty="0"/>
              <a:t> group metals Recovery Using Secondary raw materials</a:t>
            </a:r>
            <a:endParaRPr lang="en-GB" b="1" kern="0" dirty="0"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lvl="0">
              <a:defRPr/>
            </a:pPr>
            <a:r>
              <a:rPr lang="en-GB" b="1" kern="0" dirty="0"/>
              <a:t>Aim: </a:t>
            </a:r>
            <a:r>
              <a:rPr lang="en-GB" kern="0" dirty="0"/>
              <a:t>Reducing the European deficit of Platinum Group Metals (PGMs), by upscaling to industrial relevant levels a novel cost-efficient and miniaturised PGMs recovery and raw material production process</a:t>
            </a:r>
          </a:p>
          <a:p>
            <a:pPr lvl="0">
              <a:defRPr/>
            </a:pPr>
            <a:endParaRPr lang="en-GB" b="1" kern="0" dirty="0"/>
          </a:p>
          <a:p>
            <a:pPr lvl="0">
              <a:defRPr/>
            </a:pPr>
            <a:r>
              <a:rPr lang="en-GB" b="1" kern="0" dirty="0"/>
              <a:t>Targeted feedstocks: </a:t>
            </a:r>
            <a:r>
              <a:rPr lang="en-GB" dirty="0"/>
              <a:t>The targeted secondary raw materials will be </a:t>
            </a:r>
            <a:r>
              <a:rPr lang="en-GB" dirty="0" err="1"/>
              <a:t>autocatalysts</a:t>
            </a:r>
            <a:r>
              <a:rPr lang="en-GB" dirty="0"/>
              <a:t>, electronic waste (WEEE) and tailings and slags from nickel and copper smelters</a:t>
            </a:r>
          </a:p>
          <a:p>
            <a:pPr lvl="0">
              <a:defRPr/>
            </a:pPr>
            <a:endParaRPr lang="en-US" b="1" dirty="0"/>
          </a:p>
          <a:p>
            <a:pPr lvl="0">
              <a:defRPr/>
            </a:pPr>
            <a:r>
              <a:rPr lang="en-US" b="1" dirty="0"/>
              <a:t>Funding: </a:t>
            </a:r>
            <a:r>
              <a:rPr lang="en-US" dirty="0"/>
              <a:t>The PLATIRUS project has received funding from the European Union's Horizon 2020 Research and Innovation program under Grant Agreement n° 730224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b="1" dirty="0"/>
              <a:t>Duration: </a:t>
            </a:r>
            <a:r>
              <a:rPr lang="en-GB" dirty="0"/>
              <a:t>From 2016-11-01 to 2020-10-31   </a:t>
            </a:r>
            <a:endParaRPr lang="nl-NL" dirty="0"/>
          </a:p>
          <a:p>
            <a:pPr lvl="0">
              <a:defRPr/>
            </a:pPr>
            <a:endParaRPr lang="en-GB" b="1" kern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02" y="5457637"/>
            <a:ext cx="939231" cy="555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00" y="5459385"/>
            <a:ext cx="940069" cy="5554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506" y="5462316"/>
            <a:ext cx="937132" cy="5537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00" y="5463661"/>
            <a:ext cx="944212" cy="5579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10" y="5463725"/>
            <a:ext cx="946260" cy="5591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57" y="5458877"/>
            <a:ext cx="937132" cy="55376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67" y="5458877"/>
            <a:ext cx="940069" cy="555495"/>
          </a:xfrm>
          <a:prstGeom prst="rect">
            <a:avLst/>
          </a:prstGeom>
        </p:spPr>
      </p:pic>
      <p:pic>
        <p:nvPicPr>
          <p:cNvPr id="6146" name="Picture 2" descr="http://www.platirus.eu/wp-content/themes/platirus/images/logo-vit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85" y="5469373"/>
            <a:ext cx="930052" cy="5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latirus.eu/wp-content/themes/platirus/images/logo-tuwie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49" y="5497380"/>
            <a:ext cx="905866" cy="5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latirus.eu/wp-content/themes/platirus/images/logo-ku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14" y="5489987"/>
            <a:ext cx="905865" cy="5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latirus.eu/wp-content/themes/platirus/images/logo-monolith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32" y="5537466"/>
            <a:ext cx="894259" cy="5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platirus.eu/wp-content/themes/platirus/images/logo-tecnali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6" y="5534280"/>
            <a:ext cx="938933" cy="5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279402" y="5088305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Platirus</a:t>
            </a:r>
            <a:r>
              <a:rPr lang="nl-NL" b="1" dirty="0"/>
              <a:t> Consortium </a:t>
            </a:r>
          </a:p>
        </p:txBody>
      </p:sp>
    </p:spTree>
    <p:extLst>
      <p:ext uri="{BB962C8B-B14F-4D97-AF65-F5344CB8AC3E}">
        <p14:creationId xmlns:p14="http://schemas.microsoft.com/office/powerpoint/2010/main" val="428410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5051" y="0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dirty="0" err="1"/>
              <a:t>Platirus</a:t>
            </a:r>
            <a:r>
              <a:rPr lang="en-GB" sz="3600" dirty="0"/>
              <a:t> project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525" y="709985"/>
            <a:ext cx="49245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lvl="0">
              <a:defRPr/>
            </a:pPr>
            <a:r>
              <a:rPr lang="en-GB" b="1" kern="0" dirty="0">
                <a:latin typeface="Verdana" panose="020B0604030504040204" pitchFamily="34" charset="0"/>
              </a:rPr>
              <a:t>Main Activities:</a:t>
            </a:r>
          </a:p>
          <a:p>
            <a:pPr lvl="0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Upscaling to industrially relevant levels of a novel cost-efficient and miniaturised PGMs recovery and raw material production process,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Selecting the best (combination of) recovery technologies and developing a PLATIRUS recovery process and Blueprint Process Design for the final upscaling step, before market introduction.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Preparing and stimulating market introduction</a:t>
            </a:r>
          </a:p>
          <a:p>
            <a:endParaRPr lang="en-GB" dirty="0"/>
          </a:p>
          <a:p>
            <a:pPr lvl="0">
              <a:defRPr/>
            </a:pPr>
            <a:endParaRPr lang="en-GB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6" y="709985"/>
            <a:ext cx="6504434" cy="53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6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5051" y="0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</a:t>
            </a:r>
            <a:r>
              <a:rPr lang="en-GB" sz="3600" dirty="0" err="1"/>
              <a:t>Platirus</a:t>
            </a:r>
            <a:r>
              <a:rPr lang="en-GB" sz="3600" dirty="0"/>
              <a:t> project benefits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1325" y="646331"/>
            <a:ext cx="8827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lvl="0" algn="ctr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lvl="0">
              <a:defRPr/>
            </a:pPr>
            <a:r>
              <a:rPr lang="en-GB" b="1" kern="0" dirty="0">
                <a:latin typeface="Verdana" panose="020B0604030504040204" pitchFamily="34" charset="0"/>
              </a:rPr>
              <a:t>Main benefits:</a:t>
            </a:r>
          </a:p>
          <a:p>
            <a:pPr lvl="0">
              <a:defRPr/>
            </a:pPr>
            <a:endParaRPr lang="en-GB" b="1" kern="0" dirty="0"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Fill the supply-demand gap of PGMs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Secure the supply of PGM materials and reduce dependency from global supply chains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Lower energy costs and environmental 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Providing solutions with low capital investment costs compared to centralized refineries to maximize the exploitation of the local wastes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pPr lvl="0">
              <a:defRPr/>
            </a:pP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179307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467" y="1557867"/>
            <a:ext cx="9609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/>
              <a:t>TECNALIA</a:t>
            </a:r>
          </a:p>
          <a:p>
            <a:r>
              <a:rPr lang="en-GB" dirty="0" err="1"/>
              <a:t>Dr.</a:t>
            </a:r>
            <a:r>
              <a:rPr lang="en-GB" dirty="0"/>
              <a:t> Amal </a:t>
            </a:r>
            <a:r>
              <a:rPr lang="en-GB" dirty="0" err="1"/>
              <a:t>Siriwardana</a:t>
            </a:r>
            <a:r>
              <a:rPr lang="en-GB" dirty="0"/>
              <a:t> (Project Coordinator)</a:t>
            </a:r>
            <a:br>
              <a:rPr lang="en-GB" dirty="0"/>
            </a:br>
            <a:r>
              <a:rPr lang="en-GB" dirty="0">
                <a:hlinkClick r:id="rId2"/>
              </a:rPr>
              <a:t>Amal.Siriwardana@tecnalia.com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2800" y="93134"/>
            <a:ext cx="508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Main contact</a:t>
            </a:r>
          </a:p>
        </p:txBody>
      </p:sp>
    </p:spTree>
    <p:extLst>
      <p:ext uri="{BB962C8B-B14F-4D97-AF65-F5344CB8AC3E}">
        <p14:creationId xmlns:p14="http://schemas.microsoft.com/office/powerpoint/2010/main" val="153820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48" y="1570648"/>
            <a:ext cx="10577831" cy="4093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Platinum Group Metals (PGMs)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Supply, demand and use of Platinum-Foresight for the coming years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Importance of Platinum for the EU economy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 </a:t>
            </a:r>
            <a:r>
              <a:rPr lang="en-GB" dirty="0" err="1"/>
              <a:t>Platirus</a:t>
            </a:r>
            <a:r>
              <a:rPr lang="en-GB" dirty="0"/>
              <a:t> project : Its aim, activities and expected benefits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96715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281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6258" y="0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Platinum Group Metals (PGMs)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4061" y="847352"/>
            <a:ext cx="96207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PGMs comprise 6 chemically very similar elements: ruthenium (Ru), rhodium (Rh), palladium (</a:t>
            </a:r>
            <a:r>
              <a:rPr lang="en-GB" sz="2400" dirty="0" err="1"/>
              <a:t>Pd</a:t>
            </a:r>
            <a:r>
              <a:rPr lang="en-GB" sz="2400" dirty="0"/>
              <a:t>), iridium (</a:t>
            </a:r>
            <a:r>
              <a:rPr lang="en-GB" sz="2400" dirty="0" err="1"/>
              <a:t>Ir</a:t>
            </a:r>
            <a:r>
              <a:rPr lang="en-GB" sz="2400" dirty="0"/>
              <a:t>), osmium (</a:t>
            </a:r>
            <a:r>
              <a:rPr lang="en-GB" sz="2400" dirty="0" err="1"/>
              <a:t>Os</a:t>
            </a:r>
            <a:r>
              <a:rPr lang="en-GB" sz="2400" dirty="0"/>
              <a:t>) and platinum (Pt);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PGMs are among the least abundant of the Earth's elements and are classified by the EC as critical raw materials (CRMs);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Platinum is the most commercially important of all the PGMs, having the largest range of applications.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8648" r="15242" b="12973"/>
          <a:stretch/>
        </p:blipFill>
        <p:spPr>
          <a:xfrm>
            <a:off x="10353528" y="847352"/>
            <a:ext cx="1573824" cy="1274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7" y="3634088"/>
            <a:ext cx="4924213" cy="24774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 flipV="1">
            <a:off x="9931400" y="5092893"/>
            <a:ext cx="982133" cy="131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325" y="53642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Supply, demand and use of PGM- e.g. case of Platinum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0239" y="805507"/>
            <a:ext cx="8473441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Platinum market remained in deficit in 2016 despite a significant deterioration in platinum purchasing by Chinese jewellery fabricators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1" y="2217420"/>
            <a:ext cx="4022263" cy="36728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4968" y="2437134"/>
            <a:ext cx="367072" cy="76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937" t="33111" r="23313" b="11555"/>
          <a:stretch/>
        </p:blipFill>
        <p:spPr>
          <a:xfrm>
            <a:off x="4892040" y="1576496"/>
            <a:ext cx="2529840" cy="1897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2040" y="2827545"/>
            <a:ext cx="25984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Zimbabwe</a:t>
            </a:r>
          </a:p>
          <a:p>
            <a:r>
              <a:rPr lang="en-GB" sz="1200" dirty="0">
                <a:solidFill>
                  <a:schemeClr val="bg1"/>
                </a:solidFill>
              </a:rPr>
              <a:t>North America</a:t>
            </a:r>
          </a:p>
          <a:p>
            <a:r>
              <a:rPr lang="en-GB" sz="1200" dirty="0">
                <a:solidFill>
                  <a:schemeClr val="bg1"/>
                </a:solidFill>
              </a:rPr>
              <a:t>Rest of the world (Source: </a:t>
            </a:r>
            <a:r>
              <a:rPr lang="en-GB" sz="1200" dirty="0" err="1">
                <a:solidFill>
                  <a:schemeClr val="bg1"/>
                </a:solidFill>
              </a:rPr>
              <a:t>Framepool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97" y="2525186"/>
            <a:ext cx="4144501" cy="27543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7431" y="5821680"/>
            <a:ext cx="366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JM’s report November 2016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68" y="3598377"/>
            <a:ext cx="3565729" cy="15535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88654" y="3598377"/>
            <a:ext cx="249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PGM usages per industry as in 2010</a:t>
            </a:r>
          </a:p>
          <a:p>
            <a:r>
              <a:rPr lang="en-GB" sz="1200" i="1" dirty="0"/>
              <a:t>Source: IPA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4550" y="5867846"/>
            <a:ext cx="196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(1moz=28 tonnes)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39168" y="5279509"/>
            <a:ext cx="2801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JM’s report November 2016</a:t>
            </a:r>
          </a:p>
        </p:txBody>
      </p:sp>
    </p:spTree>
    <p:extLst>
      <p:ext uri="{BB962C8B-B14F-4D97-AF65-F5344CB8AC3E}">
        <p14:creationId xmlns:p14="http://schemas.microsoft.com/office/powerpoint/2010/main" val="215996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280" y="80157"/>
            <a:ext cx="1114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Forecast Platinum supply and demand</a:t>
            </a:r>
            <a:r>
              <a:rPr lang="en-GB" dirty="0"/>
              <a:t>  </a:t>
            </a:r>
            <a:r>
              <a:rPr lang="en-GB" sz="1200" i="1" dirty="0"/>
              <a:t>Source: Johnson Matthey, </a:t>
            </a:r>
            <a:r>
              <a:rPr lang="en-GB" sz="1200" i="1" dirty="0" err="1"/>
              <a:t>Glaux</a:t>
            </a:r>
            <a:r>
              <a:rPr lang="en-GB" sz="1200" i="1" dirty="0"/>
              <a:t> Metal , January 2016</a:t>
            </a:r>
            <a:endParaRPr lang="en-GB" sz="1200" dirty="0"/>
          </a:p>
          <a:p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696" t="2920" r="3599" b="4018"/>
          <a:stretch/>
        </p:blipFill>
        <p:spPr>
          <a:xfrm>
            <a:off x="1140604" y="3539966"/>
            <a:ext cx="4368656" cy="2601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755" t="3100" r="4192" b="3610"/>
          <a:stretch/>
        </p:blipFill>
        <p:spPr>
          <a:xfrm>
            <a:off x="1000679" y="827246"/>
            <a:ext cx="4561922" cy="2712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846" t="5598" r="3397" b="5053"/>
          <a:stretch/>
        </p:blipFill>
        <p:spPr>
          <a:xfrm>
            <a:off x="6454138" y="787777"/>
            <a:ext cx="4107180" cy="2316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587" t="4602" r="4056" b="2508"/>
          <a:stretch/>
        </p:blipFill>
        <p:spPr>
          <a:xfrm>
            <a:off x="6802980" y="3283614"/>
            <a:ext cx="3777389" cy="26716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2159" y="2011680"/>
            <a:ext cx="409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Primary Supply is not forecasted to increase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11338" y="2150179"/>
            <a:ext cx="454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Supply from recycling is forecasted to increase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4503" y="5055811"/>
            <a:ext cx="269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Demand is increasing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6140" y="5478483"/>
            <a:ext cx="41071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Deficit is forecasted for the coming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4039" y="786765"/>
            <a:ext cx="19600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</a:rPr>
              <a:t>(1moz=28 tonnes)</a:t>
            </a:r>
          </a:p>
        </p:txBody>
      </p:sp>
    </p:spTree>
    <p:extLst>
      <p:ext uri="{BB962C8B-B14F-4D97-AF65-F5344CB8AC3E}">
        <p14:creationId xmlns:p14="http://schemas.microsoft.com/office/powerpoint/2010/main" val="151045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325" y="53642"/>
            <a:ext cx="1114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Supply, demand and use of PGMs- e.g. case of Palladium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0239" y="805507"/>
            <a:ext cx="8473441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Similarly- Palladium market remained in deficit in 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6597" y="5243588"/>
            <a:ext cx="366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JM’s report November 2016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8790" y="5258976"/>
            <a:ext cx="196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(1moz=28 tonnes)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0403" y="5243588"/>
            <a:ext cx="2801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JM’s report November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97" y="1840549"/>
            <a:ext cx="3663600" cy="341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83" y="1580240"/>
            <a:ext cx="5710777" cy="37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32" y="161543"/>
            <a:ext cx="1114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Importance of PGMs for the EU economy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4299" y="1129453"/>
            <a:ext cx="990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In 2013 more than 21% of the global demand of Platinum was related to the European market (~50 tonnes-worth more than €1 Billion). </a:t>
            </a:r>
            <a:r>
              <a:rPr lang="en-GB" b="1" dirty="0"/>
              <a:t>Europe </a:t>
            </a:r>
            <a:r>
              <a:rPr lang="en-GB" dirty="0"/>
              <a:t> </a:t>
            </a:r>
            <a:r>
              <a:rPr lang="en-GB" b="1" dirty="0"/>
              <a:t>is the first consumer of Platinum in industrial products.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Auto catalyst application was estimated to use 41% of EU PGMs in 2014. </a:t>
            </a:r>
            <a:r>
              <a:rPr lang="en-GB" b="1" dirty="0"/>
              <a:t>EU is the highest consumer of platinum and an important consumer of  palladium and rhodium for </a:t>
            </a:r>
            <a:r>
              <a:rPr lang="en-GB" b="1" dirty="0" err="1"/>
              <a:t>autocatalysts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96935" y="5042347"/>
            <a:ext cx="436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200" dirty="0"/>
              <a:t>Source: JM report November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31" y="2767618"/>
            <a:ext cx="3827277" cy="2551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75" y="2883778"/>
            <a:ext cx="3886655" cy="24615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3466" y="5042347"/>
            <a:ext cx="436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200" dirty="0"/>
              <a:t>Source: JM report November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469" y="2795645"/>
            <a:ext cx="3736531" cy="2406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86710" y="5042347"/>
            <a:ext cx="4365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200" dirty="0"/>
              <a:t>Source: JM report November 2016</a:t>
            </a:r>
          </a:p>
        </p:txBody>
      </p:sp>
    </p:spTree>
    <p:extLst>
      <p:ext uri="{BB962C8B-B14F-4D97-AF65-F5344CB8AC3E}">
        <p14:creationId xmlns:p14="http://schemas.microsoft.com/office/powerpoint/2010/main" val="325479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7980" y="5140960"/>
            <a:ext cx="539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2 to 5g of platinum per catalyst unit </a:t>
            </a:r>
            <a:r>
              <a:rPr lang="en-GB" dirty="0">
                <a:sym typeface="Wingdings" panose="05000000000000000000" pitchFamily="2" charset="2"/>
              </a:rPr>
              <a:t> concentration is more than 1000ppm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(~100 times higher than natural ores)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1" y="891540"/>
            <a:ext cx="6166981" cy="4117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40" y="5140960"/>
            <a:ext cx="55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 ores for PGMs contain 10 g PGM/ton ore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052" y="40670"/>
            <a:ext cx="1114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Importance of Platinum recovery for the EU economy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05780" y="852180"/>
            <a:ext cx="5043320" cy="4000490"/>
            <a:chOff x="6843880" y="563890"/>
            <a:chExt cx="4764309" cy="35932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50" t="34667" r="23334" b="31000"/>
            <a:stretch/>
          </p:blipFill>
          <p:spPr>
            <a:xfrm>
              <a:off x="7314467" y="1395991"/>
              <a:ext cx="1865708" cy="8988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6" t="13111" r="18084" b="32222"/>
            <a:stretch/>
          </p:blipFill>
          <p:spPr>
            <a:xfrm>
              <a:off x="6843880" y="1552269"/>
              <a:ext cx="2375515" cy="17473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17" t="29444" r="21000" b="39445"/>
            <a:stretch/>
          </p:blipFill>
          <p:spPr>
            <a:xfrm rot="16200000">
              <a:off x="8658397" y="1891951"/>
              <a:ext cx="1705097" cy="7649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37778" r="9000" b="30000"/>
            <a:stretch/>
          </p:blipFill>
          <p:spPr>
            <a:xfrm rot="20774177">
              <a:off x="6906280" y="2890593"/>
              <a:ext cx="2721375" cy="8530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4" t="12718" r="27246" b="21393"/>
            <a:stretch/>
          </p:blipFill>
          <p:spPr>
            <a:xfrm>
              <a:off x="9797450" y="1475564"/>
              <a:ext cx="1483483" cy="16772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5" t="42842" r="7112" b="33059"/>
            <a:stretch/>
          </p:blipFill>
          <p:spPr>
            <a:xfrm rot="20665700">
              <a:off x="7034450" y="3363209"/>
              <a:ext cx="3185556" cy="7939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3" t="22889" r="9501" b="26666"/>
            <a:stretch/>
          </p:blipFill>
          <p:spPr>
            <a:xfrm rot="16200000">
              <a:off x="9207305" y="1434198"/>
              <a:ext cx="3271191" cy="153057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271398" y="4615995"/>
            <a:ext cx="23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Monolithos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5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65052" y="40670"/>
            <a:ext cx="1114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Importance of PGM recovery for the EU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824" y="703283"/>
            <a:ext cx="103652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There is still an important gap between the amount of PGMs used for </a:t>
            </a:r>
            <a:r>
              <a:rPr lang="en-GB" dirty="0" err="1"/>
              <a:t>autocatalysts</a:t>
            </a:r>
            <a:r>
              <a:rPr lang="en-GB" dirty="0"/>
              <a:t> every year and the amount of PGMs recovered from </a:t>
            </a:r>
            <a:r>
              <a:rPr lang="en-GB" dirty="0" err="1"/>
              <a:t>autocatalysts</a:t>
            </a:r>
            <a:r>
              <a:rPr lang="en-GB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In the last few years (2012-2016) the amount of platinum recovered globally from </a:t>
            </a:r>
            <a:r>
              <a:rPr lang="en-GB" dirty="0" err="1"/>
              <a:t>autocatalysts</a:t>
            </a:r>
            <a:r>
              <a:rPr lang="en-GB" dirty="0"/>
              <a:t> is slightly above 1Moz (28 tonnes) per year, while the amount of platinum demand/use globally in </a:t>
            </a:r>
            <a:r>
              <a:rPr lang="en-GB" dirty="0" err="1"/>
              <a:t>autocatalysts</a:t>
            </a:r>
            <a:r>
              <a:rPr lang="en-GB" dirty="0"/>
              <a:t> per year is often above 3Moz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If 100% of the platinum available in end-of-life </a:t>
            </a:r>
            <a:r>
              <a:rPr lang="en-GB" dirty="0" err="1"/>
              <a:t>autocatalysts</a:t>
            </a:r>
            <a:r>
              <a:rPr lang="en-GB" dirty="0"/>
              <a:t> were recovered per year, an additional 2Moz (~50 tonnes) of platinum would be available in the global market which is several times the global supply-demand gap.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24" y="2609088"/>
            <a:ext cx="3548472" cy="2417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32" y="2702300"/>
            <a:ext cx="2888652" cy="229989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716684" y="2659902"/>
            <a:ext cx="4022263" cy="658369"/>
            <a:chOff x="8301900" y="4041647"/>
            <a:chExt cx="4022263" cy="6583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t="39668" b="48548"/>
            <a:stretch/>
          </p:blipFill>
          <p:spPr>
            <a:xfrm>
              <a:off x="8301900" y="4267200"/>
              <a:ext cx="4022263" cy="4328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51550" t="7071" b="86788"/>
            <a:stretch/>
          </p:blipFill>
          <p:spPr>
            <a:xfrm>
              <a:off x="10375392" y="4041647"/>
              <a:ext cx="1948771" cy="22555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4675632" y="2542032"/>
            <a:ext cx="7223760" cy="2484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41564" y="2542032"/>
            <a:ext cx="3532632" cy="2484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137920" y="4791456"/>
            <a:ext cx="2507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 : JM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16684" y="4752878"/>
            <a:ext cx="2507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 : JM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516" y="3318271"/>
            <a:ext cx="3569431" cy="11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269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860</Words>
  <Application>Microsoft Office PowerPoint</Application>
  <PresentationFormat>Widescreen</PresentationFormat>
  <Paragraphs>127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1_Kantoorthema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Niels Bersma</dc:creator>
  <cp:lastModifiedBy>Siriwardana, Amal</cp:lastModifiedBy>
  <cp:revision>339</cp:revision>
  <dcterms:created xsi:type="dcterms:W3CDTF">2017-03-24T09:02:48Z</dcterms:created>
  <dcterms:modified xsi:type="dcterms:W3CDTF">2017-09-11T07:12:09Z</dcterms:modified>
</cp:coreProperties>
</file>